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34"/>
  </p:normalViewPr>
  <p:slideViewPr>
    <p:cSldViewPr snapToGrid="0">
      <p:cViewPr varScale="1">
        <p:scale>
          <a:sx n="62" d="100"/>
          <a:sy n="62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876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02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2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F5F8B8-6151-FB47-BD0C-81D3B401BB2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4EC1B5-9791-264F-86D9-BCAD0D1C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C265-58C4-F5A6-B7FD-F749CEADA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2024-2025 FTC Kickoff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DBAB6-ED9D-3E90-B722-200B186CD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7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71905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Portfolios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100187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77"/>
              </a:rPr>
              <a:t>Yes, you are still expected to turn in a portfolio at the competitions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77"/>
              </a:rPr>
              <a:t>Last year I asked you all to step up the quality of portfolios submitted</a:t>
            </a:r>
          </a:p>
          <a:p>
            <a:endParaRPr lang="en-US" dirty="0">
              <a:latin typeface="Rockwell" panose="02060603020205020403" pitchFamily="18" charset="77"/>
            </a:endParaRPr>
          </a:p>
          <a:p>
            <a:r>
              <a:rPr lang="en-US" dirty="0">
                <a:latin typeface="Rockwell" panose="02060603020205020403" pitchFamily="18" charset="77"/>
              </a:rPr>
              <a:t>The Good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77"/>
              </a:rPr>
              <a:t>Congrats!  You Did It!!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77"/>
              </a:rPr>
              <a:t>You all made the judges job A LOT Harder.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77"/>
              </a:rPr>
              <a:t>Portfolios have gotten exponentially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77"/>
            </a:endParaRPr>
          </a:p>
          <a:p>
            <a:r>
              <a:rPr lang="en-US" dirty="0">
                <a:latin typeface="Rockwell" panose="02060603020205020403" pitchFamily="18" charset="77"/>
              </a:rPr>
              <a:t>The Bad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77"/>
              </a:rPr>
              <a:t>The bar has been raised for everyone.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77"/>
              </a:rPr>
              <a:t>A good portfolio has the same meaning now as saying “It was good…” when asked about a restaurant’s food.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77"/>
              </a:rPr>
              <a:t>What are you going to do to distinguish yourself from everyone else?</a:t>
            </a:r>
          </a:p>
        </p:txBody>
      </p:sp>
    </p:spTree>
    <p:extLst>
      <p:ext uri="{BB962C8B-B14F-4D97-AF65-F5344CB8AC3E}">
        <p14:creationId xmlns:p14="http://schemas.microsoft.com/office/powerpoint/2010/main" val="92366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Award News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100187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ockwell" panose="02060603020205020403" pitchFamily="18" charset="77"/>
              </a:rPr>
              <a:t>Portfolios are no longer required to win awards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</a:rPr>
              <a:t>How are you going to make the judges remember what you did? Maybe turn in a fun little pamphlet of sorts </a:t>
            </a:r>
            <a:r>
              <a:rPr lang="en-US" sz="2000" dirty="0" err="1">
                <a:latin typeface="Rockwell" panose="02060603020205020403" pitchFamily="18" charset="77"/>
              </a:rPr>
              <a:t>thats</a:t>
            </a:r>
            <a:r>
              <a:rPr lang="en-US" sz="2000" dirty="0">
                <a:latin typeface="Rockwell" panose="02060603020205020403" pitchFamily="18" charset="77"/>
              </a:rPr>
              <a:t> nicely organized…?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Rockwell" panose="02060603020205020403" pitchFamily="18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Control award submissions now are part of the Portfolio.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</a:rPr>
              <a:t>Less work for you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Promote award will no longer be given 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ockwell" panose="02060603020205020403" pitchFamily="18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Next Learning Day I will break everything down further.</a:t>
            </a:r>
          </a:p>
        </p:txBody>
      </p:sp>
    </p:spTree>
    <p:extLst>
      <p:ext uri="{BB962C8B-B14F-4D97-AF65-F5344CB8AC3E}">
        <p14:creationId xmlns:p14="http://schemas.microsoft.com/office/powerpoint/2010/main" val="176479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Award News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100187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ckwell" panose="02060603020205020403" pitchFamily="18" charset="77"/>
              </a:rPr>
              <a:t>State Qualifiers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Will be online interviews the week of Qualifiers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Usually Monday or Tuesday afterschool.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Exceptions only for extenuating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Rockwell" panose="02060603020205020403" pitchFamily="18" charset="77"/>
            </a:endParaRPr>
          </a:p>
          <a:p>
            <a:r>
              <a:rPr lang="en-US" sz="3200" dirty="0">
                <a:latin typeface="Rockwell" panose="02060603020205020403" pitchFamily="18" charset="77"/>
              </a:rPr>
              <a:t>State Tournament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Will be IN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</a:rPr>
              <a:t>Morning of competition, starting ~ 8:40am, verified closer to competition</a:t>
            </a:r>
          </a:p>
        </p:txBody>
      </p:sp>
    </p:spTree>
    <p:extLst>
      <p:ext uri="{BB962C8B-B14F-4D97-AF65-F5344CB8AC3E}">
        <p14:creationId xmlns:p14="http://schemas.microsoft.com/office/powerpoint/2010/main" val="22755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Call for judges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100187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ckwell" panose="02060603020205020403" pitchFamily="18" charset="77"/>
              </a:rPr>
              <a:t>As usual we are looking for Judges. There’s like 5 reason to do 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77"/>
              </a:rPr>
              <a:t>Fun thing for couples to do 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77"/>
              </a:rPr>
              <a:t>Gain a superior sense of self as you have done something society deems “good hearted”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77"/>
              </a:rPr>
              <a:t>Free Shirt/Hoodie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77"/>
              </a:rPr>
              <a:t>Teams will give you free stuff</a:t>
            </a:r>
          </a:p>
          <a:p>
            <a:endParaRPr lang="en-US" sz="2000" dirty="0">
              <a:latin typeface="Rockwell" panose="02060603020205020403" pitchFamily="18" charset="77"/>
            </a:endParaRPr>
          </a:p>
          <a:p>
            <a:r>
              <a:rPr lang="en-US" sz="2000" dirty="0">
                <a:latin typeface="Rockwell" panose="02060603020205020403" pitchFamily="18" charset="77"/>
              </a:rPr>
              <a:t>Do you still have contact information for your past students? Can you send out an email blast to them? </a:t>
            </a:r>
          </a:p>
          <a:p>
            <a:endParaRPr lang="en-US" sz="2000" dirty="0">
              <a:latin typeface="Rockwell" panose="02060603020205020403" pitchFamily="18" charset="77"/>
            </a:endParaRPr>
          </a:p>
          <a:p>
            <a:r>
              <a:rPr lang="en-US" sz="2000" dirty="0">
                <a:latin typeface="Rockwell" panose="02060603020205020403" pitchFamily="18" charset="77"/>
              </a:rPr>
              <a:t>If interested have them contact me: </a:t>
            </a:r>
            <a:r>
              <a:rPr lang="en-US" sz="2000" dirty="0" err="1">
                <a:latin typeface="Rockwell" panose="02060603020205020403" pitchFamily="18" charset="77"/>
              </a:rPr>
              <a:t>jasonlegatt@gmail.com</a:t>
            </a:r>
            <a:endParaRPr lang="en-US" sz="2000" dirty="0">
              <a:latin typeface="Rockwell" panose="02060603020205020403" pitchFamily="18" charset="77"/>
            </a:endParaRPr>
          </a:p>
          <a:p>
            <a:endParaRPr lang="en-US" sz="2000" dirty="0">
              <a:latin typeface="Rockwell" panose="02060603020205020403" pitchFamily="18" charset="77"/>
            </a:endParaRPr>
          </a:p>
          <a:p>
            <a:r>
              <a:rPr lang="en-US" sz="2000" dirty="0">
                <a:latin typeface="Rockwell" panose="02060603020205020403" pitchFamily="18" charset="77"/>
              </a:rPr>
              <a:t>Requirements:</a:t>
            </a:r>
          </a:p>
          <a:p>
            <a:r>
              <a:rPr lang="en-US" sz="1600" dirty="0">
                <a:latin typeface="Rockwell" panose="02060603020205020403" pitchFamily="18" charset="77"/>
              </a:rPr>
              <a:t>At least 18 years of age (21+ Preferred)</a:t>
            </a:r>
          </a:p>
          <a:p>
            <a:r>
              <a:rPr lang="en-US" sz="1600" dirty="0">
                <a:latin typeface="Rockwell" panose="02060603020205020403" pitchFamily="18" charset="77"/>
              </a:rPr>
              <a:t>High School Graduate</a:t>
            </a:r>
          </a:p>
          <a:p>
            <a:r>
              <a:rPr lang="en-US" sz="1600" dirty="0">
                <a:latin typeface="Rockwell" panose="02060603020205020403" pitchFamily="18" charset="77"/>
              </a:rPr>
              <a:t>Pass a background check.</a:t>
            </a:r>
          </a:p>
        </p:txBody>
      </p:sp>
    </p:spTree>
    <p:extLst>
      <p:ext uri="{BB962C8B-B14F-4D97-AF65-F5344CB8AC3E}">
        <p14:creationId xmlns:p14="http://schemas.microsoft.com/office/powerpoint/2010/main" val="59879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You’re in </a:t>
            </a:r>
            <a:r>
              <a:rPr lang="en-US" dirty="0" err="1"/>
              <a:t>kahoots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1001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ckwell" panose="02060603020205020403" pitchFamily="18" charset="77"/>
              </a:rPr>
              <a:t>What do you know about FTC?</a:t>
            </a:r>
          </a:p>
        </p:txBody>
      </p:sp>
    </p:spTree>
    <p:extLst>
      <p:ext uri="{BB962C8B-B14F-4D97-AF65-F5344CB8AC3E}">
        <p14:creationId xmlns:p14="http://schemas.microsoft.com/office/powerpoint/2010/main" val="265363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Game </a:t>
            </a:r>
            <a:r>
              <a:rPr lang="en-US" dirty="0" err="1"/>
              <a:t>Annoucement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08541-4F71-711B-DF77-C2B6D1CF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8" y="2088445"/>
            <a:ext cx="10870926" cy="19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7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Welcome 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C7539-D73D-4D49-67C6-5796A8137415}"/>
              </a:ext>
            </a:extLst>
          </p:cNvPr>
          <p:cNvSpPr txBox="1"/>
          <p:nvPr/>
        </p:nvSpPr>
        <p:spPr>
          <a:xfrm>
            <a:off x="680329" y="1204228"/>
            <a:ext cx="10560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Dakota Region has been allocated 2 teams for the Championships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ckwell" panose="02060603020205020403" pitchFamily="18" charset="77"/>
                <a:cs typeface="Mongolian Baiti" panose="03000500000000000000" pitchFamily="66" charset="0"/>
              </a:rPr>
              <a:t>Houston, Texas | April 16</a:t>
            </a:r>
            <a:r>
              <a:rPr lang="en-US" sz="2400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  <a:r>
              <a:rPr lang="en-US" sz="2400" dirty="0">
                <a:latin typeface="Rockwell" panose="02060603020205020403" pitchFamily="18" charset="77"/>
                <a:cs typeface="Mongolian Baiti" panose="03000500000000000000" pitchFamily="66" charset="0"/>
              </a:rPr>
              <a:t> – April 19</a:t>
            </a:r>
            <a:r>
              <a:rPr lang="en-US" sz="2400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  <a:r>
              <a:rPr lang="en-US" sz="2400" dirty="0">
                <a:latin typeface="Rockwell" panose="02060603020205020403" pitchFamily="18" charset="77"/>
                <a:cs typeface="Mongolian Baiti" panose="03000500000000000000" pitchFamily="66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ckwell" panose="02060603020205020403" pitchFamily="18" charset="77"/>
                <a:cs typeface="Mongolian Baiti" panose="03000500000000000000" pitchFamily="66" charset="0"/>
              </a:rPr>
              <a:t>3 Qualifiers (Minot, Fargo, Bismarck)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ckwell" panose="02060603020205020403" pitchFamily="18" charset="77"/>
                <a:cs typeface="Mongolian Baiti" panose="03000500000000000000" pitchFamily="66" charset="0"/>
              </a:rPr>
              <a:t>Events limited to 20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ckwell" panose="02060603020205020403" pitchFamily="18" charset="77"/>
                <a:cs typeface="Mongolian Baiti" panose="03000500000000000000" pitchFamily="66" charset="0"/>
              </a:rPr>
              <a:t>Teams allowed to pick 2 of the 3 they wish to compete in</a:t>
            </a:r>
          </a:p>
        </p:txBody>
      </p:sp>
    </p:spTree>
    <p:extLst>
      <p:ext uri="{BB962C8B-B14F-4D97-AF65-F5344CB8AC3E}">
        <p14:creationId xmlns:p14="http://schemas.microsoft.com/office/powerpoint/2010/main" val="168848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Learning 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B3157-0740-911E-0567-A444E1B23279}"/>
              </a:ext>
            </a:extLst>
          </p:cNvPr>
          <p:cNvSpPr txBox="1"/>
          <p:nvPr/>
        </p:nvSpPr>
        <p:spPr>
          <a:xfrm>
            <a:off x="691480" y="981203"/>
            <a:ext cx="9109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September 7</a:t>
            </a:r>
            <a:r>
              <a:rPr lang="en-US" sz="2800" b="1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Kick Off Bismarck Career Academy</a:t>
            </a:r>
          </a:p>
          <a:p>
            <a:endParaRPr lang="en-US" sz="28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October 12</a:t>
            </a:r>
            <a:r>
              <a:rPr lang="en-US" sz="2800" b="1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Marketing, Community Impact, Engineering</a:t>
            </a:r>
          </a:p>
          <a:p>
            <a:endParaRPr lang="en-US" sz="2800" b="1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November 16</a:t>
            </a:r>
            <a:r>
              <a:rPr lang="en-US" sz="2800" b="1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Team Presentations, Programming, Head Ref Q&amp;A</a:t>
            </a:r>
          </a:p>
          <a:p>
            <a:endParaRPr lang="en-US" sz="2800" b="1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December 7</a:t>
            </a:r>
            <a:r>
              <a:rPr lang="en-US" sz="2800" b="1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Scrimmages, 10am-4pm | Fargo ND &amp; Eastern ND (TBD)</a:t>
            </a:r>
          </a:p>
        </p:txBody>
      </p:sp>
    </p:spTree>
    <p:extLst>
      <p:ext uri="{BB962C8B-B14F-4D97-AF65-F5344CB8AC3E}">
        <p14:creationId xmlns:p14="http://schemas.microsoft.com/office/powerpoint/2010/main" val="94582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Competition 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06622-3CF7-93EB-4E97-993861F40CA4}"/>
              </a:ext>
            </a:extLst>
          </p:cNvPr>
          <p:cNvSpPr txBox="1"/>
          <p:nvPr/>
        </p:nvSpPr>
        <p:spPr>
          <a:xfrm>
            <a:off x="680329" y="1048110"/>
            <a:ext cx="91098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January 18</a:t>
            </a:r>
            <a:r>
              <a:rPr lang="en-US" sz="2800" b="1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 </a:t>
            </a:r>
            <a:endParaRPr lang="en-US" sz="2800" b="1" baseline="30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Minot Qualifier – Bishop Ryan High School</a:t>
            </a:r>
          </a:p>
          <a:p>
            <a:endParaRPr lang="en-US" sz="28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January 25</a:t>
            </a:r>
            <a:r>
              <a:rPr lang="en-US" sz="2800" b="1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 </a:t>
            </a:r>
            <a:endParaRPr lang="en-US" sz="2800" b="1" baseline="30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Fargo Qualifier – NDSU </a:t>
            </a:r>
            <a:r>
              <a:rPr lang="en-US" sz="2000" dirty="0" err="1">
                <a:latin typeface="Rockwell" panose="02060603020205020403" pitchFamily="18" charset="77"/>
                <a:cs typeface="Mongolian Baiti" panose="03000500000000000000" pitchFamily="66" charset="0"/>
              </a:rPr>
              <a:t>Bentson</a:t>
            </a: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 Bunker Fieldhouse</a:t>
            </a:r>
          </a:p>
          <a:p>
            <a:endParaRPr lang="en-US" sz="2800" b="1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February 1</a:t>
            </a:r>
            <a:r>
              <a:rPr lang="en-US" sz="2800" b="1" baseline="30000" dirty="0">
                <a:latin typeface="Rockwell" panose="02060603020205020403" pitchFamily="18" charset="77"/>
                <a:cs typeface="Mongolian Baiti" panose="03000500000000000000" pitchFamily="66" charset="0"/>
              </a:rPr>
              <a:t>st</a:t>
            </a:r>
            <a:r>
              <a:rPr lang="en-US" sz="2800" b="1" dirty="0">
                <a:latin typeface="Rockwell" panose="02060603020205020403" pitchFamily="18" charset="77"/>
                <a:cs typeface="Mongolian Baiti" panose="03000500000000000000" pitchFamily="66" charset="0"/>
              </a:rPr>
              <a:t> </a:t>
            </a:r>
            <a:endParaRPr lang="en-US" sz="2800" b="1" baseline="30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Bismarck Qualifier – </a:t>
            </a:r>
            <a:r>
              <a:rPr lang="en-US" sz="2000" dirty="0" err="1">
                <a:latin typeface="Rockwell" panose="02060603020205020403" pitchFamily="18" charset="77"/>
                <a:cs typeface="Mongolian Baiti" panose="03000500000000000000" pitchFamily="66" charset="0"/>
              </a:rPr>
              <a:t>Bismark</a:t>
            </a: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 Career Academy</a:t>
            </a:r>
          </a:p>
          <a:p>
            <a:endParaRPr lang="en-US" sz="2800" b="1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r>
              <a:rPr lang="en-US" sz="2800" b="1">
                <a:latin typeface="Rockwell" panose="02060603020205020403" pitchFamily="18" charset="77"/>
                <a:cs typeface="Mongolian Baiti" panose="03000500000000000000" pitchFamily="66" charset="0"/>
              </a:rPr>
              <a:t>February 15</a:t>
            </a:r>
            <a:r>
              <a:rPr lang="en-US" sz="2800" b="1" baseline="30000">
                <a:latin typeface="Rockwell" panose="02060603020205020403" pitchFamily="18" charset="77"/>
                <a:cs typeface="Mongolian Baiti" panose="03000500000000000000" pitchFamily="66" charset="0"/>
              </a:rPr>
              <a:t>th</a:t>
            </a:r>
            <a:r>
              <a:rPr lang="en-US" sz="2800" b="1">
                <a:latin typeface="Rockwell" panose="02060603020205020403" pitchFamily="18" charset="77"/>
                <a:cs typeface="Mongolian Baiti" panose="03000500000000000000" pitchFamily="66" charset="0"/>
              </a:rPr>
              <a:t> </a:t>
            </a:r>
            <a:endParaRPr lang="en-US" sz="2800" b="1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State Tournament – Bismarck Career Academy</a:t>
            </a:r>
          </a:p>
        </p:txBody>
      </p:sp>
    </p:spTree>
    <p:extLst>
      <p:ext uri="{BB962C8B-B14F-4D97-AF65-F5344CB8AC3E}">
        <p14:creationId xmlns:p14="http://schemas.microsoft.com/office/powerpoint/2010/main" val="40311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Updates /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9109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In-Season Rule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Updates/Clarifications written in Competition Manual and released every 2 weeks as applicable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Team Updates will be posted to our website and will highlight any changes to the Competition Manual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Sign up for Team Updates email notifications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Rockwell" panose="02060603020205020403" pitchFamily="18" charset="77"/>
                <a:cs typeface="Mongolian Baiti" panose="03000500000000000000" pitchFamily="66" charset="0"/>
              </a:rPr>
              <a:t>Autonomous Period </a:t>
            </a: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is now AUTO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Rockwell" panose="02060603020205020403" pitchFamily="18" charset="77"/>
                <a:cs typeface="Mongolian Baiti" panose="03000500000000000000" pitchFamily="66" charset="0"/>
              </a:rPr>
              <a:t>Driver Controlled Period </a:t>
            </a: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is now TELOP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Double Elimination Playoffs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Super Regionals…</a:t>
            </a:r>
          </a:p>
        </p:txBody>
      </p:sp>
    </p:spTree>
    <p:extLst>
      <p:ext uri="{BB962C8B-B14F-4D97-AF65-F5344CB8AC3E}">
        <p14:creationId xmlns:p14="http://schemas.microsoft.com/office/powerpoint/2010/main" val="57609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Championship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9109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FIRST Increased the Championship Registration Fee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$2500/team (previously $2k)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Championship Housing should be booked through FIRST</a:t>
            </a:r>
          </a:p>
        </p:txBody>
      </p:sp>
    </p:spTree>
    <p:extLst>
      <p:ext uri="{BB962C8B-B14F-4D97-AF65-F5344CB8AC3E}">
        <p14:creationId xmlns:p14="http://schemas.microsoft.com/office/powerpoint/2010/main" val="142373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Robot Rules – Team Signs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706030"/>
            <a:ext cx="5029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Reduce complexity of rules around team numbers and Alliance Markers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Eliminates advantage of short team numbers and skinny fonts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77"/>
                <a:cs typeface="Mongolian Baiti" panose="03000500000000000000" pitchFamily="66" charset="0"/>
              </a:rPr>
              <a:t>Alliance Identification is easier for referees, scorers, 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28691-9D6F-89CB-EA92-544DE8C2D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334" y="897309"/>
            <a:ext cx="4862290" cy="42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9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Robot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BFCF33-1E21-327A-A15B-6AD05DF26FCD}"/>
              </a:ext>
            </a:extLst>
          </p:cNvPr>
          <p:cNvSpPr txBox="1"/>
          <p:nvPr/>
        </p:nvSpPr>
        <p:spPr>
          <a:xfrm>
            <a:off x="680329" y="1048110"/>
            <a:ext cx="10018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More legal electronics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Servo Power Limit - almost all servos previously being used are still legal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Software Minimum Versions – Recommended not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Rockwell" panose="02060603020205020403" pitchFamily="18" charset="77"/>
              <a:cs typeface="Mongolian Baiti" panose="030005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77"/>
                <a:cs typeface="Mongolian Baiti" panose="03000500000000000000" pitchFamily="66" charset="0"/>
              </a:rPr>
              <a:t>Quick Reference Update – Legal and illegal parts lists</a:t>
            </a:r>
          </a:p>
        </p:txBody>
      </p:sp>
    </p:spTree>
    <p:extLst>
      <p:ext uri="{BB962C8B-B14F-4D97-AF65-F5344CB8AC3E}">
        <p14:creationId xmlns:p14="http://schemas.microsoft.com/office/powerpoint/2010/main" val="319147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AF828E-F26C-D328-4818-70A0531C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706808"/>
          </a:xfrm>
        </p:spPr>
        <p:txBody>
          <a:bodyPr>
            <a:normAutofit/>
          </a:bodyPr>
          <a:lstStyle/>
          <a:p>
            <a:r>
              <a:rPr lang="en-US" dirty="0"/>
              <a:t>Portfolios, Interviews, &amp;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A0436-7AC6-C47B-D0A2-DC12C5A7A0C8}"/>
              </a:ext>
            </a:extLst>
          </p:cNvPr>
          <p:cNvSpPr txBox="1"/>
          <p:nvPr/>
        </p:nvSpPr>
        <p:spPr>
          <a:xfrm>
            <a:off x="1572426" y="1170774"/>
            <a:ext cx="910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D6FCF-3028-6583-ACE2-B6440C646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43" y="897309"/>
            <a:ext cx="3497439" cy="46632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87AB9D-F56B-0D91-5625-ABC82984D7FC}"/>
              </a:ext>
            </a:extLst>
          </p:cNvPr>
          <p:cNvSpPr txBox="1">
            <a:spLocks/>
          </p:cNvSpPr>
          <p:nvPr/>
        </p:nvSpPr>
        <p:spPr>
          <a:xfrm>
            <a:off x="5364338" y="2875531"/>
            <a:ext cx="3497439" cy="70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Rev. Jason </a:t>
            </a:r>
            <a:r>
              <a:rPr lang="en-US" dirty="0" err="1"/>
              <a:t>legatt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95ED8-29D8-2A84-395B-53C8FD47FED7}"/>
              </a:ext>
            </a:extLst>
          </p:cNvPr>
          <p:cNvSpPr txBox="1"/>
          <p:nvPr/>
        </p:nvSpPr>
        <p:spPr>
          <a:xfrm>
            <a:off x="5364338" y="3429000"/>
            <a:ext cx="34974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Rockwell" panose="02060603020205020403" pitchFamily="18" charset="77"/>
              </a:rPr>
              <a:t>Stockholm Syndrome Works</a:t>
            </a:r>
          </a:p>
        </p:txBody>
      </p:sp>
    </p:spTree>
    <p:extLst>
      <p:ext uri="{BB962C8B-B14F-4D97-AF65-F5344CB8AC3E}">
        <p14:creationId xmlns:p14="http://schemas.microsoft.com/office/powerpoint/2010/main" val="674576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{F23A26AE-8928-414B-AB9F-D632D7C8BA89}tf10001077</Template>
  <TotalTime>104</TotalTime>
  <Words>631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Impact</vt:lpstr>
      <vt:lpstr>Rockwell</vt:lpstr>
      <vt:lpstr>Main Event</vt:lpstr>
      <vt:lpstr>2024-2025 FTC Kickoff</vt:lpstr>
      <vt:lpstr>Welcome Back</vt:lpstr>
      <vt:lpstr>Learning Dates</vt:lpstr>
      <vt:lpstr>Competition Dates</vt:lpstr>
      <vt:lpstr>Updates / Changes</vt:lpstr>
      <vt:lpstr>Championship Costs</vt:lpstr>
      <vt:lpstr>Robot Rules – Team Signs</vt:lpstr>
      <vt:lpstr>Robot Rules</vt:lpstr>
      <vt:lpstr>Portfolios, Interviews, &amp; more</vt:lpstr>
      <vt:lpstr>Portfolios</vt:lpstr>
      <vt:lpstr>Award News</vt:lpstr>
      <vt:lpstr>Award News</vt:lpstr>
      <vt:lpstr>Call for judges</vt:lpstr>
      <vt:lpstr>You’re in kahoots</vt:lpstr>
      <vt:lpstr>Game Annoucement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FTC Kickoff</dc:title>
  <dc:creator>Jason Legatt</dc:creator>
  <cp:lastModifiedBy>Lee Gullingsrud</cp:lastModifiedBy>
  <cp:revision>6</cp:revision>
  <dcterms:created xsi:type="dcterms:W3CDTF">2024-09-07T01:36:04Z</dcterms:created>
  <dcterms:modified xsi:type="dcterms:W3CDTF">2024-09-09T12:13:56Z</dcterms:modified>
</cp:coreProperties>
</file>